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393" r:id="rId3"/>
    <p:sldId id="365" r:id="rId4"/>
    <p:sldId id="397" r:id="rId5"/>
    <p:sldId id="398" r:id="rId6"/>
    <p:sldId id="396" r:id="rId7"/>
    <p:sldId id="399" r:id="rId8"/>
    <p:sldId id="401" r:id="rId9"/>
    <p:sldId id="403" r:id="rId10"/>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9FDBF"/>
    <a:srgbClr val="F9FEE2"/>
    <a:srgbClr val="E8F8F6"/>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590" autoAdjust="0"/>
  </p:normalViewPr>
  <p:slideViewPr>
    <p:cSldViewPr>
      <p:cViewPr>
        <p:scale>
          <a:sx n="60" d="100"/>
          <a:sy n="60" d="100"/>
        </p:scale>
        <p:origin x="-1686" y="-240"/>
      </p:cViewPr>
      <p:guideLst>
        <p:guide orient="horz" pos="2160"/>
        <p:guide pos="2880"/>
      </p:guideLst>
    </p:cSldViewPr>
  </p:slideViewPr>
  <p:outlineViewPr>
    <p:cViewPr>
      <p:scale>
        <a:sx n="33" d="100"/>
        <a:sy n="33" d="100"/>
      </p:scale>
      <p:origin x="0" y="592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_tradnl"/>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8167D11-E2E6-4F56-A06B-198C6FE43D97}" type="datetimeFigureOut">
              <a:rPr lang="es-ES_tradnl" smtClean="0"/>
              <a:t>17/08/2012</a:t>
            </a:fld>
            <a:endParaRPr lang="es-ES_tradnl"/>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_tradnl"/>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_tradnl"/>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_tradnl"/>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D03F1A5-76AC-4B2E-BE06-2A1A54D9B17A}" type="slidenum">
              <a:rPr lang="es-ES_tradnl" smtClean="0"/>
              <a:t>‹#›</a:t>
            </a:fld>
            <a:endParaRPr lang="es-ES_tradnl"/>
          </a:p>
        </p:txBody>
      </p:sp>
    </p:spTree>
    <p:extLst>
      <p:ext uri="{BB962C8B-B14F-4D97-AF65-F5344CB8AC3E}">
        <p14:creationId xmlns:p14="http://schemas.microsoft.com/office/powerpoint/2010/main" val="6411744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ES_tradnl"/>
          </a:p>
        </p:txBody>
      </p:sp>
      <p:sp>
        <p:nvSpPr>
          <p:cNvPr id="4" name="Slide Number Placeholder 3"/>
          <p:cNvSpPr>
            <a:spLocks noGrp="1"/>
          </p:cNvSpPr>
          <p:nvPr>
            <p:ph type="sldNum" sz="quarter" idx="10"/>
          </p:nvPr>
        </p:nvSpPr>
        <p:spPr/>
        <p:txBody>
          <a:bodyPr/>
          <a:lstStyle/>
          <a:p>
            <a:fld id="{ED03F1A5-76AC-4B2E-BE06-2A1A54D9B17A}" type="slidenum">
              <a:rPr lang="es-ES_tradnl" smtClean="0"/>
              <a:t>2</a:t>
            </a:fld>
            <a:endParaRPr lang="es-ES_tradnl"/>
          </a:p>
        </p:txBody>
      </p:sp>
    </p:spTree>
    <p:extLst>
      <p:ext uri="{BB962C8B-B14F-4D97-AF65-F5344CB8AC3E}">
        <p14:creationId xmlns:p14="http://schemas.microsoft.com/office/powerpoint/2010/main" val="2299643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s-E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s-ES"/>
          </a:p>
        </p:txBody>
      </p:sp>
      <p:sp>
        <p:nvSpPr>
          <p:cNvPr id="4" name="Date Placeholder 3"/>
          <p:cNvSpPr>
            <a:spLocks noGrp="1"/>
          </p:cNvSpPr>
          <p:nvPr>
            <p:ph type="dt" sz="half" idx="10"/>
          </p:nvPr>
        </p:nvSpPr>
        <p:spPr/>
        <p:txBody>
          <a:bodyPr/>
          <a:lstStyle/>
          <a:p>
            <a:fld id="{935FBF01-9CB1-4319-8F16-87D6FDCFC3C5}" type="datetimeFigureOut">
              <a:rPr lang="es-ES" smtClean="0"/>
              <a:t>17/08/2012</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990B2F6F-7184-4C16-A13F-3D183589C8D8}" type="slidenum">
              <a:rPr lang="es-ES" smtClean="0"/>
              <a:t>‹#›</a:t>
            </a:fld>
            <a:endParaRPr lang="es-ES" dirty="0"/>
          </a:p>
        </p:txBody>
      </p:sp>
    </p:spTree>
    <p:extLst>
      <p:ext uri="{BB962C8B-B14F-4D97-AF65-F5344CB8AC3E}">
        <p14:creationId xmlns:p14="http://schemas.microsoft.com/office/powerpoint/2010/main" val="24123088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E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Date Placeholder 3"/>
          <p:cNvSpPr>
            <a:spLocks noGrp="1"/>
          </p:cNvSpPr>
          <p:nvPr>
            <p:ph type="dt" sz="half" idx="10"/>
          </p:nvPr>
        </p:nvSpPr>
        <p:spPr/>
        <p:txBody>
          <a:bodyPr/>
          <a:lstStyle/>
          <a:p>
            <a:fld id="{935FBF01-9CB1-4319-8F16-87D6FDCFC3C5}" type="datetimeFigureOut">
              <a:rPr lang="es-ES" smtClean="0"/>
              <a:t>17/08/2012</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90B2F6F-7184-4C16-A13F-3D183589C8D8}" type="slidenum">
              <a:rPr lang="es-ES" smtClean="0"/>
              <a:t>‹#›</a:t>
            </a:fld>
            <a:endParaRPr lang="es-ES"/>
          </a:p>
        </p:txBody>
      </p:sp>
    </p:spTree>
    <p:extLst>
      <p:ext uri="{BB962C8B-B14F-4D97-AF65-F5344CB8AC3E}">
        <p14:creationId xmlns:p14="http://schemas.microsoft.com/office/powerpoint/2010/main" val="5643297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s-E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Date Placeholder 3"/>
          <p:cNvSpPr>
            <a:spLocks noGrp="1"/>
          </p:cNvSpPr>
          <p:nvPr>
            <p:ph type="dt" sz="half" idx="10"/>
          </p:nvPr>
        </p:nvSpPr>
        <p:spPr/>
        <p:txBody>
          <a:bodyPr/>
          <a:lstStyle/>
          <a:p>
            <a:fld id="{935FBF01-9CB1-4319-8F16-87D6FDCFC3C5}" type="datetimeFigureOut">
              <a:rPr lang="es-ES" smtClean="0"/>
              <a:t>17/08/2012</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90B2F6F-7184-4C16-A13F-3D183589C8D8}" type="slidenum">
              <a:rPr lang="es-ES" smtClean="0"/>
              <a:t>‹#›</a:t>
            </a:fld>
            <a:endParaRPr lang="es-ES"/>
          </a:p>
        </p:txBody>
      </p:sp>
    </p:spTree>
    <p:extLst>
      <p:ext uri="{BB962C8B-B14F-4D97-AF65-F5344CB8AC3E}">
        <p14:creationId xmlns:p14="http://schemas.microsoft.com/office/powerpoint/2010/main" val="4741613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E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s-ES" dirty="0"/>
          </a:p>
        </p:txBody>
      </p:sp>
      <p:sp>
        <p:nvSpPr>
          <p:cNvPr id="4" name="Date Placeholder 3"/>
          <p:cNvSpPr>
            <a:spLocks noGrp="1"/>
          </p:cNvSpPr>
          <p:nvPr>
            <p:ph type="dt" sz="half" idx="10"/>
          </p:nvPr>
        </p:nvSpPr>
        <p:spPr>
          <a:xfrm>
            <a:off x="457200" y="6356350"/>
            <a:ext cx="5842992" cy="365125"/>
          </a:xfrm>
        </p:spPr>
        <p:txBody>
          <a:bodyPr/>
          <a:lstStyle>
            <a:lvl1pPr>
              <a:defRPr/>
            </a:lvl1pPr>
          </a:lstStyle>
          <a:p>
            <a:r>
              <a:rPr lang="es-ES" dirty="0" smtClean="0"/>
              <a:t>MAE 656 - </a:t>
            </a:r>
            <a:r>
              <a:rPr lang="es-ES" dirty="0" err="1" smtClean="0"/>
              <a:t>Advanced</a:t>
            </a:r>
            <a:r>
              <a:rPr lang="es-ES" dirty="0" smtClean="0"/>
              <a:t> </a:t>
            </a:r>
            <a:r>
              <a:rPr lang="es-ES" dirty="0" err="1" smtClean="0"/>
              <a:t>Computer</a:t>
            </a:r>
            <a:r>
              <a:rPr lang="es-ES" dirty="0" smtClean="0"/>
              <a:t> </a:t>
            </a:r>
            <a:r>
              <a:rPr lang="es-ES" dirty="0" err="1" smtClean="0"/>
              <a:t>Aided</a:t>
            </a:r>
            <a:r>
              <a:rPr lang="es-ES" dirty="0" smtClean="0"/>
              <a:t> </a:t>
            </a:r>
            <a:r>
              <a:rPr lang="es-ES" dirty="0" err="1" smtClean="0"/>
              <a:t>Design</a:t>
            </a:r>
            <a:endParaRPr lang="es-ES" dirty="0"/>
          </a:p>
        </p:txBody>
      </p:sp>
      <p:sp>
        <p:nvSpPr>
          <p:cNvPr id="6" name="Slide Number Placeholder 5"/>
          <p:cNvSpPr>
            <a:spLocks noGrp="1"/>
          </p:cNvSpPr>
          <p:nvPr>
            <p:ph type="sldNum" sz="quarter" idx="12"/>
          </p:nvPr>
        </p:nvSpPr>
        <p:spPr/>
        <p:txBody>
          <a:bodyPr/>
          <a:lstStyle/>
          <a:p>
            <a:r>
              <a:rPr lang="es-ES" err="1" smtClean="0"/>
              <a:t>Week</a:t>
            </a:r>
            <a:r>
              <a:rPr lang="es-ES" smtClean="0"/>
              <a:t> 01 – </a:t>
            </a:r>
            <a:r>
              <a:rPr lang="es-ES" err="1" smtClean="0"/>
              <a:t>Class</a:t>
            </a:r>
            <a:r>
              <a:rPr lang="es-ES" smtClean="0"/>
              <a:t> 01</a:t>
            </a:r>
            <a:endParaRPr lang="es-ES"/>
          </a:p>
        </p:txBody>
      </p:sp>
    </p:spTree>
    <p:extLst>
      <p:ext uri="{BB962C8B-B14F-4D97-AF65-F5344CB8AC3E}">
        <p14:creationId xmlns:p14="http://schemas.microsoft.com/office/powerpoint/2010/main" val="6468214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s-E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35FBF01-9CB1-4319-8F16-87D6FDCFC3C5}" type="datetimeFigureOut">
              <a:rPr lang="es-ES" smtClean="0"/>
              <a:t>17/08/2012</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90B2F6F-7184-4C16-A13F-3D183589C8D8}" type="slidenum">
              <a:rPr lang="es-ES" smtClean="0"/>
              <a:t>‹#›</a:t>
            </a:fld>
            <a:endParaRPr lang="es-ES"/>
          </a:p>
        </p:txBody>
      </p:sp>
    </p:spTree>
    <p:extLst>
      <p:ext uri="{BB962C8B-B14F-4D97-AF65-F5344CB8AC3E}">
        <p14:creationId xmlns:p14="http://schemas.microsoft.com/office/powerpoint/2010/main" val="2279725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E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5" name="Date Placeholder 4"/>
          <p:cNvSpPr>
            <a:spLocks noGrp="1"/>
          </p:cNvSpPr>
          <p:nvPr>
            <p:ph type="dt" sz="half" idx="10"/>
          </p:nvPr>
        </p:nvSpPr>
        <p:spPr/>
        <p:txBody>
          <a:bodyPr/>
          <a:lstStyle/>
          <a:p>
            <a:fld id="{935FBF01-9CB1-4319-8F16-87D6FDCFC3C5}" type="datetimeFigureOut">
              <a:rPr lang="es-ES" smtClean="0"/>
              <a:t>17/08/2012</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90B2F6F-7184-4C16-A13F-3D183589C8D8}" type="slidenum">
              <a:rPr lang="es-ES" smtClean="0"/>
              <a:t>‹#›</a:t>
            </a:fld>
            <a:endParaRPr lang="es-ES"/>
          </a:p>
        </p:txBody>
      </p:sp>
    </p:spTree>
    <p:extLst>
      <p:ext uri="{BB962C8B-B14F-4D97-AF65-F5344CB8AC3E}">
        <p14:creationId xmlns:p14="http://schemas.microsoft.com/office/powerpoint/2010/main" val="1119955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s-E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7" name="Date Placeholder 6"/>
          <p:cNvSpPr>
            <a:spLocks noGrp="1"/>
          </p:cNvSpPr>
          <p:nvPr>
            <p:ph type="dt" sz="half" idx="10"/>
          </p:nvPr>
        </p:nvSpPr>
        <p:spPr/>
        <p:txBody>
          <a:bodyPr/>
          <a:lstStyle/>
          <a:p>
            <a:fld id="{935FBF01-9CB1-4319-8F16-87D6FDCFC3C5}" type="datetimeFigureOut">
              <a:rPr lang="es-ES" smtClean="0"/>
              <a:t>17/08/2012</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990B2F6F-7184-4C16-A13F-3D183589C8D8}" type="slidenum">
              <a:rPr lang="es-ES" smtClean="0"/>
              <a:t>‹#›</a:t>
            </a:fld>
            <a:endParaRPr lang="es-ES"/>
          </a:p>
        </p:txBody>
      </p:sp>
    </p:spTree>
    <p:extLst>
      <p:ext uri="{BB962C8B-B14F-4D97-AF65-F5344CB8AC3E}">
        <p14:creationId xmlns:p14="http://schemas.microsoft.com/office/powerpoint/2010/main" val="38333446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ES"/>
          </a:p>
        </p:txBody>
      </p:sp>
      <p:sp>
        <p:nvSpPr>
          <p:cNvPr id="3" name="Date Placeholder 2"/>
          <p:cNvSpPr>
            <a:spLocks noGrp="1"/>
          </p:cNvSpPr>
          <p:nvPr>
            <p:ph type="dt" sz="half" idx="10"/>
          </p:nvPr>
        </p:nvSpPr>
        <p:spPr/>
        <p:txBody>
          <a:bodyPr/>
          <a:lstStyle/>
          <a:p>
            <a:fld id="{935FBF01-9CB1-4319-8F16-87D6FDCFC3C5}" type="datetimeFigureOut">
              <a:rPr lang="es-ES" smtClean="0"/>
              <a:t>17/08/2012</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990B2F6F-7184-4C16-A13F-3D183589C8D8}" type="slidenum">
              <a:rPr lang="es-ES" smtClean="0"/>
              <a:t>‹#›</a:t>
            </a:fld>
            <a:endParaRPr lang="es-ES"/>
          </a:p>
        </p:txBody>
      </p:sp>
    </p:spTree>
    <p:extLst>
      <p:ext uri="{BB962C8B-B14F-4D97-AF65-F5344CB8AC3E}">
        <p14:creationId xmlns:p14="http://schemas.microsoft.com/office/powerpoint/2010/main" val="9266866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5FBF01-9CB1-4319-8F16-87D6FDCFC3C5}" type="datetimeFigureOut">
              <a:rPr lang="es-ES" smtClean="0"/>
              <a:t>17/08/2012</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990B2F6F-7184-4C16-A13F-3D183589C8D8}" type="slidenum">
              <a:rPr lang="es-ES" smtClean="0"/>
              <a:t>‹#›</a:t>
            </a:fld>
            <a:endParaRPr lang="es-ES"/>
          </a:p>
        </p:txBody>
      </p:sp>
    </p:spTree>
    <p:extLst>
      <p:ext uri="{BB962C8B-B14F-4D97-AF65-F5344CB8AC3E}">
        <p14:creationId xmlns:p14="http://schemas.microsoft.com/office/powerpoint/2010/main" val="26657340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s-E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5FBF01-9CB1-4319-8F16-87D6FDCFC3C5}" type="datetimeFigureOut">
              <a:rPr lang="es-ES" smtClean="0"/>
              <a:t>17/08/2012</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90B2F6F-7184-4C16-A13F-3D183589C8D8}" type="slidenum">
              <a:rPr lang="es-ES" smtClean="0"/>
              <a:t>‹#›</a:t>
            </a:fld>
            <a:endParaRPr lang="es-ES"/>
          </a:p>
        </p:txBody>
      </p:sp>
    </p:spTree>
    <p:extLst>
      <p:ext uri="{BB962C8B-B14F-4D97-AF65-F5344CB8AC3E}">
        <p14:creationId xmlns:p14="http://schemas.microsoft.com/office/powerpoint/2010/main" val="2461524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s-E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5FBF01-9CB1-4319-8F16-87D6FDCFC3C5}" type="datetimeFigureOut">
              <a:rPr lang="es-ES" smtClean="0"/>
              <a:t>17/08/2012</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90B2F6F-7184-4C16-A13F-3D183589C8D8}" type="slidenum">
              <a:rPr lang="es-ES" smtClean="0"/>
              <a:t>‹#›</a:t>
            </a:fld>
            <a:endParaRPr lang="es-ES"/>
          </a:p>
        </p:txBody>
      </p:sp>
    </p:spTree>
    <p:extLst>
      <p:ext uri="{BB962C8B-B14F-4D97-AF65-F5344CB8AC3E}">
        <p14:creationId xmlns:p14="http://schemas.microsoft.com/office/powerpoint/2010/main" val="3474276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s-E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Segoe UI" pitchFamily="34" charset="0"/>
                <a:cs typeface="Segoe UI" pitchFamily="34" charset="0"/>
              </a:defRPr>
            </a:lvl1pPr>
          </a:lstStyle>
          <a:p>
            <a:fld id="{935FBF01-9CB1-4319-8F16-87D6FDCFC3C5}" type="datetimeFigureOut">
              <a:rPr lang="en-US" noProof="0" smtClean="0"/>
              <a:pPr/>
              <a:t>17-08-12</a:t>
            </a:fld>
            <a:endParaRPr lang="en-US" noProof="0"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Segoe UI" pitchFamily="34" charset="0"/>
                <a:cs typeface="Segoe UI" pitchFamily="34" charset="0"/>
              </a:defRPr>
            </a:lvl1pPr>
          </a:lstStyle>
          <a:p>
            <a:endParaRPr lang="en-US" noProof="0"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Segoe UI" pitchFamily="34" charset="0"/>
                <a:cs typeface="Segoe UI" pitchFamily="34" charset="0"/>
              </a:defRPr>
            </a:lvl1pPr>
          </a:lstStyle>
          <a:p>
            <a:fld id="{990B2F6F-7184-4C16-A13F-3D183589C8D8}" type="slidenum">
              <a:rPr lang="en-US" noProof="0" smtClean="0"/>
              <a:pPr/>
              <a:t>‹#›</a:t>
            </a:fld>
            <a:endParaRPr lang="en-US" noProof="0" dirty="0"/>
          </a:p>
        </p:txBody>
      </p:sp>
    </p:spTree>
    <p:extLst>
      <p:ext uri="{BB962C8B-B14F-4D97-AF65-F5344CB8AC3E}">
        <p14:creationId xmlns:p14="http://schemas.microsoft.com/office/powerpoint/2010/main" val="2263955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Segoe UI" pitchFamily="34" charset="0"/>
          <a:ea typeface="+mj-ea"/>
          <a:cs typeface="Segoe UI"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Segoe UI" pitchFamily="34" charset="0"/>
          <a:ea typeface="+mn-ea"/>
          <a:cs typeface="Segoe UI"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Segoe UI" pitchFamily="34" charset="0"/>
          <a:ea typeface="+mn-ea"/>
          <a:cs typeface="Segoe UI"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Segoe UI" pitchFamily="34" charset="0"/>
          <a:ea typeface="+mn-ea"/>
          <a:cs typeface="Segoe UI"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Segoe UI" pitchFamily="34" charset="0"/>
          <a:ea typeface="+mn-ea"/>
          <a:cs typeface="Segoe UI"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Segoe UI" pitchFamily="34" charset="0"/>
          <a:ea typeface="+mn-ea"/>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3568" y="620688"/>
            <a:ext cx="7772400" cy="1470025"/>
          </a:xfrm>
        </p:spPr>
        <p:txBody>
          <a:bodyPr>
            <a:normAutofit/>
          </a:bodyPr>
          <a:lstStyle/>
          <a:p>
            <a:r>
              <a:rPr lang="en-US" sz="2800" dirty="0">
                <a:latin typeface="Segoe UI" pitchFamily="34" charset="0"/>
                <a:cs typeface="Segoe UI" pitchFamily="34" charset="0"/>
              </a:rPr>
              <a:t>MAE 656 - Advanced Computer Aided </a:t>
            </a:r>
            <a:r>
              <a:rPr lang="en-US" sz="2800" dirty="0" smtClean="0">
                <a:latin typeface="Segoe UI" pitchFamily="34" charset="0"/>
                <a:cs typeface="Segoe UI" pitchFamily="34" charset="0"/>
              </a:rPr>
              <a:t>Design</a:t>
            </a:r>
            <a:endParaRPr lang="en-US" sz="2800" dirty="0">
              <a:latin typeface="Segoe UI" pitchFamily="34" charset="0"/>
              <a:cs typeface="Segoe UI" pitchFamily="34" charset="0"/>
            </a:endParaRPr>
          </a:p>
        </p:txBody>
      </p:sp>
      <p:sp>
        <p:nvSpPr>
          <p:cNvPr id="3" name="Title 1"/>
          <p:cNvSpPr txBox="1">
            <a:spLocks/>
          </p:cNvSpPr>
          <p:nvPr/>
        </p:nvSpPr>
        <p:spPr>
          <a:xfrm>
            <a:off x="683568" y="2060848"/>
            <a:ext cx="7772400" cy="64807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dirty="0" smtClean="0">
                <a:latin typeface="Segoe UI" pitchFamily="34" charset="0"/>
                <a:cs typeface="Segoe UI" pitchFamily="34" charset="0"/>
              </a:rPr>
              <a:t>Your Name</a:t>
            </a:r>
          </a:p>
        </p:txBody>
      </p:sp>
      <p:sp>
        <p:nvSpPr>
          <p:cNvPr id="4" name="Title 1"/>
          <p:cNvSpPr txBox="1">
            <a:spLocks/>
          </p:cNvSpPr>
          <p:nvPr/>
        </p:nvSpPr>
        <p:spPr>
          <a:xfrm>
            <a:off x="683568" y="3861048"/>
            <a:ext cx="7772400" cy="1944216"/>
          </a:xfrm>
          <a:prstGeom prst="rect">
            <a:avLst/>
          </a:prstGeom>
          <a:ln w="19050">
            <a:solidFill>
              <a:schemeClr val="tx1"/>
            </a:solidFill>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smtClean="0">
                <a:latin typeface="Segoe UI" pitchFamily="34" charset="0"/>
                <a:cs typeface="Segoe UI" pitchFamily="34" charset="0"/>
              </a:rPr>
              <a:t>Title</a:t>
            </a:r>
            <a:endParaRPr lang="en-US" dirty="0">
              <a:latin typeface="Segoe UI" pitchFamily="34" charset="0"/>
              <a:cs typeface="Segoe UI" pitchFamily="34" charset="0"/>
            </a:endParaRPr>
          </a:p>
        </p:txBody>
      </p:sp>
      <p:sp>
        <p:nvSpPr>
          <p:cNvPr id="5" name="Title 1"/>
          <p:cNvSpPr txBox="1">
            <a:spLocks/>
          </p:cNvSpPr>
          <p:nvPr/>
        </p:nvSpPr>
        <p:spPr>
          <a:xfrm>
            <a:off x="683568" y="2852936"/>
            <a:ext cx="7772400" cy="64807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dirty="0" smtClean="0">
                <a:latin typeface="Segoe UI" pitchFamily="34" charset="0"/>
                <a:cs typeface="Segoe UI" pitchFamily="34" charset="0"/>
              </a:rPr>
              <a:t>Place, Date</a:t>
            </a:r>
          </a:p>
        </p:txBody>
      </p:sp>
    </p:spTree>
    <p:extLst>
      <p:ext uri="{BB962C8B-B14F-4D97-AF65-F5344CB8AC3E}">
        <p14:creationId xmlns:p14="http://schemas.microsoft.com/office/powerpoint/2010/main" val="3407985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8229600" cy="936104"/>
          </a:xfrm>
        </p:spPr>
        <p:txBody>
          <a:bodyPr>
            <a:normAutofit/>
          </a:bodyPr>
          <a:lstStyle/>
          <a:p>
            <a:r>
              <a:rPr lang="en-US" sz="4000" dirty="0" smtClean="0"/>
              <a:t>Outline</a:t>
            </a:r>
            <a:endParaRPr lang="en-US" sz="4000" dirty="0"/>
          </a:p>
        </p:txBody>
      </p:sp>
      <p:sp>
        <p:nvSpPr>
          <p:cNvPr id="3" name="Content Placeholder 2"/>
          <p:cNvSpPr>
            <a:spLocks noGrp="1"/>
          </p:cNvSpPr>
          <p:nvPr>
            <p:ph idx="1"/>
          </p:nvPr>
        </p:nvSpPr>
        <p:spPr>
          <a:xfrm>
            <a:off x="457200" y="1412776"/>
            <a:ext cx="8229600" cy="4445513"/>
          </a:xfrm>
        </p:spPr>
        <p:txBody>
          <a:bodyPr>
            <a:normAutofit/>
          </a:bodyPr>
          <a:lstStyle/>
          <a:p>
            <a:pPr marL="857250" lvl="1" indent="-457200">
              <a:buFont typeface="+mj-lt"/>
              <a:buAutoNum type="arabicPeriod"/>
            </a:pPr>
            <a:endParaRPr lang="en-US" sz="2400" dirty="0" smtClean="0">
              <a:solidFill>
                <a:prstClr val="black"/>
              </a:solidFill>
              <a:ea typeface="Segoe UI" pitchFamily="34" charset="0"/>
            </a:endParaRPr>
          </a:p>
          <a:p>
            <a:pPr marL="857250" lvl="1" indent="-457200">
              <a:buFont typeface="+mj-lt"/>
              <a:buAutoNum type="arabicPeriod"/>
            </a:pPr>
            <a:r>
              <a:rPr lang="en-US" sz="2400" dirty="0" smtClean="0">
                <a:solidFill>
                  <a:prstClr val="black"/>
                </a:solidFill>
                <a:ea typeface="Segoe UI" pitchFamily="34" charset="0"/>
              </a:rPr>
              <a:t>Description of the problem solved</a:t>
            </a:r>
          </a:p>
          <a:p>
            <a:pPr marL="857250" lvl="1" indent="-457200">
              <a:buFont typeface="+mj-lt"/>
              <a:buAutoNum type="arabicPeriod"/>
            </a:pPr>
            <a:r>
              <a:rPr lang="en-US" sz="2400" dirty="0" smtClean="0">
                <a:solidFill>
                  <a:prstClr val="black"/>
                </a:solidFill>
                <a:ea typeface="Segoe UI" pitchFamily="34" charset="0"/>
              </a:rPr>
              <a:t>Description of the numerical model</a:t>
            </a:r>
          </a:p>
          <a:p>
            <a:pPr marL="857250" lvl="1" indent="-457200">
              <a:buFont typeface="+mj-lt"/>
              <a:buAutoNum type="arabicPeriod"/>
            </a:pPr>
            <a:r>
              <a:rPr lang="en-US" sz="2400" dirty="0" smtClean="0">
                <a:solidFill>
                  <a:prstClr val="black"/>
                </a:solidFill>
                <a:ea typeface="Segoe UI" pitchFamily="34" charset="0"/>
              </a:rPr>
              <a:t>Results obtained with the numerical model</a:t>
            </a:r>
          </a:p>
          <a:p>
            <a:pPr marL="857250" lvl="1" indent="-457200">
              <a:buFont typeface="+mj-lt"/>
              <a:buAutoNum type="arabicPeriod"/>
            </a:pPr>
            <a:r>
              <a:rPr lang="en-US" sz="2400" dirty="0" smtClean="0">
                <a:solidFill>
                  <a:prstClr val="black"/>
                </a:solidFill>
                <a:ea typeface="Segoe UI" pitchFamily="34" charset="0"/>
              </a:rPr>
              <a:t>Conclusions and summary</a:t>
            </a:r>
          </a:p>
        </p:txBody>
      </p:sp>
      <p:sp>
        <p:nvSpPr>
          <p:cNvPr id="4" name="TextBox 3"/>
          <p:cNvSpPr txBox="1"/>
          <p:nvPr/>
        </p:nvSpPr>
        <p:spPr>
          <a:xfrm>
            <a:off x="467544" y="6309320"/>
            <a:ext cx="4824536" cy="369332"/>
          </a:xfrm>
          <a:prstGeom prst="rect">
            <a:avLst/>
          </a:prstGeom>
          <a:noFill/>
        </p:spPr>
        <p:txBody>
          <a:bodyPr wrap="square" rtlCol="0">
            <a:spAutoFit/>
          </a:bodyPr>
          <a:lstStyle/>
          <a:p>
            <a:r>
              <a:rPr lang="en-US" dirty="0" smtClean="0">
                <a:solidFill>
                  <a:schemeClr val="tx1">
                    <a:lumMod val="50000"/>
                    <a:lumOff val="50000"/>
                  </a:schemeClr>
                </a:solidFill>
              </a:rPr>
              <a:t>Project Title</a:t>
            </a:r>
            <a:endParaRPr lang="en-US" dirty="0">
              <a:solidFill>
                <a:schemeClr val="tx1">
                  <a:lumMod val="50000"/>
                  <a:lumOff val="50000"/>
                </a:schemeClr>
              </a:solidFill>
            </a:endParaRPr>
          </a:p>
        </p:txBody>
      </p:sp>
      <p:sp>
        <p:nvSpPr>
          <p:cNvPr id="7" name="TextBox 6"/>
          <p:cNvSpPr txBox="1"/>
          <p:nvPr/>
        </p:nvSpPr>
        <p:spPr>
          <a:xfrm>
            <a:off x="5004048" y="6309320"/>
            <a:ext cx="3672408" cy="369332"/>
          </a:xfrm>
          <a:prstGeom prst="rect">
            <a:avLst/>
          </a:prstGeom>
          <a:noFill/>
        </p:spPr>
        <p:txBody>
          <a:bodyPr wrap="square" rtlCol="0">
            <a:spAutoFit/>
          </a:bodyPr>
          <a:lstStyle/>
          <a:p>
            <a:pPr algn="r"/>
            <a:r>
              <a:rPr lang="en-US" dirty="0" smtClean="0">
                <a:solidFill>
                  <a:schemeClr val="tx1">
                    <a:lumMod val="50000"/>
                    <a:lumOff val="50000"/>
                  </a:schemeClr>
                </a:solidFill>
              </a:rPr>
              <a:t>Slide </a:t>
            </a:r>
            <a:fld id="{7B9B4DF8-CF1C-4A25-8492-46FFE0DACC84}" type="slidenum">
              <a:rPr lang="en-US" smtClean="0">
                <a:solidFill>
                  <a:schemeClr val="tx1">
                    <a:lumMod val="50000"/>
                    <a:lumOff val="50000"/>
                  </a:schemeClr>
                </a:solidFill>
              </a:rPr>
              <a:t>2</a:t>
            </a:fld>
            <a:r>
              <a:rPr lang="en-US" dirty="0" smtClean="0">
                <a:solidFill>
                  <a:schemeClr val="tx1">
                    <a:lumMod val="50000"/>
                    <a:lumOff val="50000"/>
                  </a:schemeClr>
                </a:solidFill>
              </a:rPr>
              <a:t> of TOTAL</a:t>
            </a:r>
            <a:endParaRPr lang="en-US" dirty="0">
              <a:solidFill>
                <a:schemeClr val="tx1">
                  <a:lumMod val="50000"/>
                  <a:lumOff val="50000"/>
                </a:schemeClr>
              </a:solidFill>
            </a:endParaRPr>
          </a:p>
        </p:txBody>
      </p:sp>
      <p:cxnSp>
        <p:nvCxnSpPr>
          <p:cNvPr id="6" name="Straight Connector 5"/>
          <p:cNvCxnSpPr/>
          <p:nvPr/>
        </p:nvCxnSpPr>
        <p:spPr>
          <a:xfrm>
            <a:off x="467544" y="1196752"/>
            <a:ext cx="820891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467544" y="6237312"/>
            <a:ext cx="8208912" cy="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89380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8229600" cy="936104"/>
          </a:xfrm>
        </p:spPr>
        <p:txBody>
          <a:bodyPr>
            <a:normAutofit/>
          </a:bodyPr>
          <a:lstStyle/>
          <a:p>
            <a:r>
              <a:rPr lang="en-US" sz="4000" dirty="0"/>
              <a:t>Description of the </a:t>
            </a:r>
            <a:r>
              <a:rPr lang="en-US" sz="4000" dirty="0" smtClean="0"/>
              <a:t>problem</a:t>
            </a:r>
            <a:endParaRPr lang="en-US" sz="4000" dirty="0"/>
          </a:p>
        </p:txBody>
      </p:sp>
      <p:sp>
        <p:nvSpPr>
          <p:cNvPr id="3" name="Content Placeholder 2"/>
          <p:cNvSpPr>
            <a:spLocks noGrp="1"/>
          </p:cNvSpPr>
          <p:nvPr>
            <p:ph idx="1"/>
          </p:nvPr>
        </p:nvSpPr>
        <p:spPr>
          <a:xfrm>
            <a:off x="457200" y="1412776"/>
            <a:ext cx="8229600" cy="4680519"/>
          </a:xfrm>
        </p:spPr>
        <p:txBody>
          <a:bodyPr>
            <a:normAutofit lnSpcReduction="10000"/>
          </a:bodyPr>
          <a:lstStyle/>
          <a:p>
            <a:pPr marL="0" indent="0">
              <a:spcBef>
                <a:spcPts val="1800"/>
              </a:spcBef>
              <a:buNone/>
            </a:pPr>
            <a:r>
              <a:rPr lang="en-US" sz="2400" dirty="0" smtClean="0"/>
              <a:t>In this section you must present the problem that will be solved (the real structure). </a:t>
            </a:r>
            <a:endParaRPr lang="en-US" sz="2400" dirty="0"/>
          </a:p>
          <a:p>
            <a:pPr marL="0" indent="0">
              <a:spcBef>
                <a:spcPts val="1800"/>
              </a:spcBef>
              <a:buNone/>
            </a:pPr>
            <a:r>
              <a:rPr lang="en-US" sz="2400" dirty="0" smtClean="0"/>
              <a:t>Among other parameters that you may consider necessary, you have to describe the motivation behind solving the problem, and the simplifications made on the model in order to simulate it with FEM. </a:t>
            </a:r>
          </a:p>
          <a:p>
            <a:pPr marL="0" indent="0">
              <a:spcBef>
                <a:spcPts val="1800"/>
              </a:spcBef>
              <a:buNone/>
            </a:pPr>
            <a:r>
              <a:rPr lang="en-US" sz="2400" dirty="0" smtClean="0"/>
              <a:t>You also have to describe the type of simulation chosen (beams, solids or shells) and justify its selection. </a:t>
            </a:r>
          </a:p>
          <a:p>
            <a:pPr marL="0" indent="0">
              <a:spcBef>
                <a:spcPts val="1800"/>
              </a:spcBef>
              <a:buNone/>
            </a:pPr>
            <a:r>
              <a:rPr lang="en-US" sz="2400" dirty="0" smtClean="0">
                <a:solidFill>
                  <a:srgbClr val="0070C0"/>
                </a:solidFill>
              </a:rPr>
              <a:t>We have to understand the structure that you want to solve and you have to convince us that the simulation proposed is the best option. </a:t>
            </a:r>
          </a:p>
          <a:p>
            <a:pPr marL="0" indent="0">
              <a:buNone/>
            </a:pPr>
            <a:endParaRPr lang="en-US" sz="2400" dirty="0"/>
          </a:p>
        </p:txBody>
      </p:sp>
      <p:cxnSp>
        <p:nvCxnSpPr>
          <p:cNvPr id="6" name="Straight Connector 5"/>
          <p:cNvCxnSpPr/>
          <p:nvPr/>
        </p:nvCxnSpPr>
        <p:spPr>
          <a:xfrm>
            <a:off x="467544" y="1196752"/>
            <a:ext cx="820891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467544" y="6237312"/>
            <a:ext cx="8208912" cy="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467544" y="6309320"/>
            <a:ext cx="4824536" cy="369332"/>
          </a:xfrm>
          <a:prstGeom prst="rect">
            <a:avLst/>
          </a:prstGeom>
          <a:noFill/>
        </p:spPr>
        <p:txBody>
          <a:bodyPr wrap="square" rtlCol="0">
            <a:spAutoFit/>
          </a:bodyPr>
          <a:lstStyle/>
          <a:p>
            <a:r>
              <a:rPr lang="en-US" dirty="0" smtClean="0">
                <a:solidFill>
                  <a:schemeClr val="tx1">
                    <a:lumMod val="50000"/>
                    <a:lumOff val="50000"/>
                  </a:schemeClr>
                </a:solidFill>
              </a:rPr>
              <a:t>Project Title</a:t>
            </a:r>
            <a:endParaRPr lang="en-US" dirty="0">
              <a:solidFill>
                <a:schemeClr val="tx1">
                  <a:lumMod val="50000"/>
                  <a:lumOff val="50000"/>
                </a:schemeClr>
              </a:solidFill>
            </a:endParaRPr>
          </a:p>
        </p:txBody>
      </p:sp>
      <p:sp>
        <p:nvSpPr>
          <p:cNvPr id="13" name="TextBox 12"/>
          <p:cNvSpPr txBox="1"/>
          <p:nvPr/>
        </p:nvSpPr>
        <p:spPr>
          <a:xfrm>
            <a:off x="5004048" y="6309320"/>
            <a:ext cx="3672408" cy="369332"/>
          </a:xfrm>
          <a:prstGeom prst="rect">
            <a:avLst/>
          </a:prstGeom>
          <a:noFill/>
        </p:spPr>
        <p:txBody>
          <a:bodyPr wrap="square" rtlCol="0">
            <a:spAutoFit/>
          </a:bodyPr>
          <a:lstStyle/>
          <a:p>
            <a:pPr algn="r"/>
            <a:r>
              <a:rPr lang="en-US" dirty="0" smtClean="0">
                <a:solidFill>
                  <a:schemeClr val="tx1">
                    <a:lumMod val="50000"/>
                    <a:lumOff val="50000"/>
                  </a:schemeClr>
                </a:solidFill>
              </a:rPr>
              <a:t>Slide </a:t>
            </a:r>
            <a:fld id="{7B9B4DF8-CF1C-4A25-8492-46FFE0DACC84}" type="slidenum">
              <a:rPr lang="en-US" smtClean="0">
                <a:solidFill>
                  <a:schemeClr val="tx1">
                    <a:lumMod val="50000"/>
                    <a:lumOff val="50000"/>
                  </a:schemeClr>
                </a:solidFill>
              </a:rPr>
              <a:t>3</a:t>
            </a:fld>
            <a:r>
              <a:rPr lang="en-US" dirty="0" smtClean="0">
                <a:solidFill>
                  <a:schemeClr val="tx1">
                    <a:lumMod val="50000"/>
                    <a:lumOff val="50000"/>
                  </a:schemeClr>
                </a:solidFill>
              </a:rPr>
              <a:t> of TOTAL</a:t>
            </a:r>
            <a:endParaRPr lang="en-US" dirty="0">
              <a:solidFill>
                <a:schemeClr val="tx1">
                  <a:lumMod val="50000"/>
                  <a:lumOff val="50000"/>
                </a:schemeClr>
              </a:solidFill>
            </a:endParaRPr>
          </a:p>
        </p:txBody>
      </p:sp>
    </p:spTree>
    <p:extLst>
      <p:ext uri="{BB962C8B-B14F-4D97-AF65-F5344CB8AC3E}">
        <p14:creationId xmlns:p14="http://schemas.microsoft.com/office/powerpoint/2010/main" val="8768094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8229600" cy="936104"/>
          </a:xfrm>
        </p:spPr>
        <p:txBody>
          <a:bodyPr>
            <a:normAutofit/>
          </a:bodyPr>
          <a:lstStyle/>
          <a:p>
            <a:r>
              <a:rPr lang="en-US" sz="4000" dirty="0" smtClean="0"/>
              <a:t>Numerical model</a:t>
            </a:r>
            <a:endParaRPr lang="en-US" sz="4000" dirty="0"/>
          </a:p>
        </p:txBody>
      </p:sp>
      <p:sp>
        <p:nvSpPr>
          <p:cNvPr id="3" name="Content Placeholder 2"/>
          <p:cNvSpPr>
            <a:spLocks noGrp="1"/>
          </p:cNvSpPr>
          <p:nvPr>
            <p:ph idx="1"/>
          </p:nvPr>
        </p:nvSpPr>
        <p:spPr>
          <a:xfrm>
            <a:off x="457200" y="1412776"/>
            <a:ext cx="8229600" cy="4680519"/>
          </a:xfrm>
        </p:spPr>
        <p:txBody>
          <a:bodyPr>
            <a:normAutofit lnSpcReduction="10000"/>
          </a:bodyPr>
          <a:lstStyle/>
          <a:p>
            <a:pPr marL="0" indent="0">
              <a:spcBef>
                <a:spcPts val="1800"/>
              </a:spcBef>
              <a:buNone/>
            </a:pPr>
            <a:r>
              <a:rPr lang="en-US" sz="2400" dirty="0" smtClean="0"/>
              <a:t>In this section you have to describe the numerical model developed. </a:t>
            </a:r>
            <a:endParaRPr lang="en-US" sz="2400" dirty="0"/>
          </a:p>
          <a:p>
            <a:pPr marL="0" indent="0">
              <a:spcBef>
                <a:spcPts val="1800"/>
              </a:spcBef>
              <a:buNone/>
            </a:pPr>
            <a:r>
              <a:rPr lang="en-US" sz="2400" dirty="0"/>
              <a:t>Among the elements that have to be described are the four main elements required to define the simulation: materials, geometry, mesh and boundary </a:t>
            </a:r>
            <a:r>
              <a:rPr lang="en-US" sz="2400" dirty="0" smtClean="0"/>
              <a:t>conditions (loads and supports). </a:t>
            </a:r>
          </a:p>
          <a:p>
            <a:pPr marL="0" indent="0">
              <a:spcBef>
                <a:spcPts val="1800"/>
              </a:spcBef>
              <a:buNone/>
            </a:pPr>
            <a:r>
              <a:rPr lang="en-US" sz="2400" dirty="0" smtClean="0"/>
              <a:t>In a presentation you may not have time to describe everything in detail, however the information provided should be sufficient to allow the audience to reproduce the model with slight differences. </a:t>
            </a:r>
          </a:p>
          <a:p>
            <a:pPr marL="400050" lvl="1" indent="0">
              <a:buNone/>
            </a:pPr>
            <a:r>
              <a:rPr lang="en-US" sz="1600" dirty="0" smtClean="0"/>
              <a:t>Example: The most important parameters of the mesh are the type of element used, the number of elements, the number of nodes and if it is structured or not. With this information I can generate a similar mesh, although it may not be the same. </a:t>
            </a:r>
            <a:endParaRPr lang="en-US" sz="1600" dirty="0"/>
          </a:p>
        </p:txBody>
      </p:sp>
      <p:cxnSp>
        <p:nvCxnSpPr>
          <p:cNvPr id="6" name="Straight Connector 5"/>
          <p:cNvCxnSpPr/>
          <p:nvPr/>
        </p:nvCxnSpPr>
        <p:spPr>
          <a:xfrm>
            <a:off x="467544" y="1196752"/>
            <a:ext cx="820891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467544" y="6237312"/>
            <a:ext cx="8208912" cy="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467544" y="6309320"/>
            <a:ext cx="4824536" cy="369332"/>
          </a:xfrm>
          <a:prstGeom prst="rect">
            <a:avLst/>
          </a:prstGeom>
          <a:noFill/>
        </p:spPr>
        <p:txBody>
          <a:bodyPr wrap="square" rtlCol="0">
            <a:spAutoFit/>
          </a:bodyPr>
          <a:lstStyle/>
          <a:p>
            <a:r>
              <a:rPr lang="en-US" dirty="0" smtClean="0">
                <a:solidFill>
                  <a:schemeClr val="tx1">
                    <a:lumMod val="50000"/>
                    <a:lumOff val="50000"/>
                  </a:schemeClr>
                </a:solidFill>
              </a:rPr>
              <a:t>Project Title</a:t>
            </a:r>
            <a:endParaRPr lang="en-US" dirty="0">
              <a:solidFill>
                <a:schemeClr val="tx1">
                  <a:lumMod val="50000"/>
                  <a:lumOff val="50000"/>
                </a:schemeClr>
              </a:solidFill>
            </a:endParaRPr>
          </a:p>
        </p:txBody>
      </p:sp>
      <p:sp>
        <p:nvSpPr>
          <p:cNvPr id="13" name="TextBox 12"/>
          <p:cNvSpPr txBox="1"/>
          <p:nvPr/>
        </p:nvSpPr>
        <p:spPr>
          <a:xfrm>
            <a:off x="5004048" y="6309320"/>
            <a:ext cx="3672408" cy="369332"/>
          </a:xfrm>
          <a:prstGeom prst="rect">
            <a:avLst/>
          </a:prstGeom>
          <a:noFill/>
        </p:spPr>
        <p:txBody>
          <a:bodyPr wrap="square" rtlCol="0">
            <a:spAutoFit/>
          </a:bodyPr>
          <a:lstStyle/>
          <a:p>
            <a:pPr algn="r"/>
            <a:r>
              <a:rPr lang="en-US" dirty="0" smtClean="0">
                <a:solidFill>
                  <a:schemeClr val="tx1">
                    <a:lumMod val="50000"/>
                    <a:lumOff val="50000"/>
                  </a:schemeClr>
                </a:solidFill>
              </a:rPr>
              <a:t>Slide </a:t>
            </a:r>
            <a:fld id="{7B9B4DF8-CF1C-4A25-8492-46FFE0DACC84}" type="slidenum">
              <a:rPr lang="en-US" smtClean="0">
                <a:solidFill>
                  <a:schemeClr val="tx1">
                    <a:lumMod val="50000"/>
                    <a:lumOff val="50000"/>
                  </a:schemeClr>
                </a:solidFill>
              </a:rPr>
              <a:t>4</a:t>
            </a:fld>
            <a:r>
              <a:rPr lang="en-US" dirty="0" smtClean="0">
                <a:solidFill>
                  <a:schemeClr val="tx1">
                    <a:lumMod val="50000"/>
                    <a:lumOff val="50000"/>
                  </a:schemeClr>
                </a:solidFill>
              </a:rPr>
              <a:t> of TOTAL</a:t>
            </a:r>
            <a:endParaRPr lang="en-US" dirty="0">
              <a:solidFill>
                <a:schemeClr val="tx1">
                  <a:lumMod val="50000"/>
                  <a:lumOff val="50000"/>
                </a:schemeClr>
              </a:solidFill>
            </a:endParaRPr>
          </a:p>
        </p:txBody>
      </p:sp>
    </p:spTree>
    <p:extLst>
      <p:ext uri="{BB962C8B-B14F-4D97-AF65-F5344CB8AC3E}">
        <p14:creationId xmlns:p14="http://schemas.microsoft.com/office/powerpoint/2010/main" val="28497140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8229600" cy="936104"/>
          </a:xfrm>
        </p:spPr>
        <p:txBody>
          <a:bodyPr>
            <a:normAutofit/>
          </a:bodyPr>
          <a:lstStyle/>
          <a:p>
            <a:r>
              <a:rPr lang="en-US" sz="4000" dirty="0" smtClean="0"/>
              <a:t>Numerical model</a:t>
            </a:r>
            <a:endParaRPr lang="en-US" sz="4000" dirty="0"/>
          </a:p>
        </p:txBody>
      </p:sp>
      <p:sp>
        <p:nvSpPr>
          <p:cNvPr id="3" name="Content Placeholder 2"/>
          <p:cNvSpPr>
            <a:spLocks noGrp="1"/>
          </p:cNvSpPr>
          <p:nvPr>
            <p:ph idx="1"/>
          </p:nvPr>
        </p:nvSpPr>
        <p:spPr>
          <a:xfrm>
            <a:off x="457200" y="1412776"/>
            <a:ext cx="8229600" cy="4680519"/>
          </a:xfrm>
        </p:spPr>
        <p:txBody>
          <a:bodyPr>
            <a:normAutofit/>
          </a:bodyPr>
          <a:lstStyle/>
          <a:p>
            <a:pPr marL="0" indent="0">
              <a:spcBef>
                <a:spcPts val="1800"/>
              </a:spcBef>
              <a:buNone/>
            </a:pPr>
            <a:r>
              <a:rPr lang="en-US" sz="2400" dirty="0" smtClean="0"/>
              <a:t>The detailed model description must be included in the written report. This has to contain enough information of the model to allow the reader to reproduce the exact same model. </a:t>
            </a:r>
          </a:p>
          <a:p>
            <a:pPr marL="0" indent="0">
              <a:spcBef>
                <a:spcPts val="1800"/>
              </a:spcBef>
              <a:buNone/>
            </a:pPr>
            <a:r>
              <a:rPr lang="en-US" sz="2400" dirty="0" smtClean="0"/>
              <a:t>If you have performed iterations on the model, varying the geometry, or you have performed an study of convergence using different meshes, you have to explain it in the presentation. Again, in a presentation the audience wants to have a good idea of what you have done, not every single detail. </a:t>
            </a:r>
          </a:p>
          <a:p>
            <a:pPr marL="0" indent="0">
              <a:buNone/>
            </a:pPr>
            <a:endParaRPr lang="en-US" sz="2400" dirty="0"/>
          </a:p>
        </p:txBody>
      </p:sp>
      <p:cxnSp>
        <p:nvCxnSpPr>
          <p:cNvPr id="6" name="Straight Connector 5"/>
          <p:cNvCxnSpPr/>
          <p:nvPr/>
        </p:nvCxnSpPr>
        <p:spPr>
          <a:xfrm>
            <a:off x="467544" y="1196752"/>
            <a:ext cx="820891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467544" y="6237312"/>
            <a:ext cx="8208912" cy="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467544" y="6309320"/>
            <a:ext cx="4824536" cy="369332"/>
          </a:xfrm>
          <a:prstGeom prst="rect">
            <a:avLst/>
          </a:prstGeom>
          <a:noFill/>
        </p:spPr>
        <p:txBody>
          <a:bodyPr wrap="square" rtlCol="0">
            <a:spAutoFit/>
          </a:bodyPr>
          <a:lstStyle/>
          <a:p>
            <a:r>
              <a:rPr lang="en-US" dirty="0" smtClean="0">
                <a:solidFill>
                  <a:schemeClr val="tx1">
                    <a:lumMod val="50000"/>
                    <a:lumOff val="50000"/>
                  </a:schemeClr>
                </a:solidFill>
              </a:rPr>
              <a:t>Project Title</a:t>
            </a:r>
            <a:endParaRPr lang="en-US" dirty="0">
              <a:solidFill>
                <a:schemeClr val="tx1">
                  <a:lumMod val="50000"/>
                  <a:lumOff val="50000"/>
                </a:schemeClr>
              </a:solidFill>
            </a:endParaRPr>
          </a:p>
        </p:txBody>
      </p:sp>
      <p:sp>
        <p:nvSpPr>
          <p:cNvPr id="13" name="TextBox 12"/>
          <p:cNvSpPr txBox="1"/>
          <p:nvPr/>
        </p:nvSpPr>
        <p:spPr>
          <a:xfrm>
            <a:off x="5004048" y="6309320"/>
            <a:ext cx="3672408" cy="369332"/>
          </a:xfrm>
          <a:prstGeom prst="rect">
            <a:avLst/>
          </a:prstGeom>
          <a:noFill/>
        </p:spPr>
        <p:txBody>
          <a:bodyPr wrap="square" rtlCol="0">
            <a:spAutoFit/>
          </a:bodyPr>
          <a:lstStyle/>
          <a:p>
            <a:pPr algn="r"/>
            <a:r>
              <a:rPr lang="en-US" dirty="0" smtClean="0">
                <a:solidFill>
                  <a:schemeClr val="tx1">
                    <a:lumMod val="50000"/>
                    <a:lumOff val="50000"/>
                  </a:schemeClr>
                </a:solidFill>
              </a:rPr>
              <a:t>Slide </a:t>
            </a:r>
            <a:fld id="{7B9B4DF8-CF1C-4A25-8492-46FFE0DACC84}" type="slidenum">
              <a:rPr lang="en-US" smtClean="0">
                <a:solidFill>
                  <a:schemeClr val="tx1">
                    <a:lumMod val="50000"/>
                    <a:lumOff val="50000"/>
                  </a:schemeClr>
                </a:solidFill>
              </a:rPr>
              <a:t>5</a:t>
            </a:fld>
            <a:r>
              <a:rPr lang="en-US" dirty="0" smtClean="0">
                <a:solidFill>
                  <a:schemeClr val="tx1">
                    <a:lumMod val="50000"/>
                    <a:lumOff val="50000"/>
                  </a:schemeClr>
                </a:solidFill>
              </a:rPr>
              <a:t> of TOTAL</a:t>
            </a:r>
            <a:endParaRPr lang="en-US" dirty="0">
              <a:solidFill>
                <a:schemeClr val="tx1">
                  <a:lumMod val="50000"/>
                  <a:lumOff val="50000"/>
                </a:schemeClr>
              </a:solidFill>
            </a:endParaRPr>
          </a:p>
        </p:txBody>
      </p:sp>
    </p:spTree>
    <p:extLst>
      <p:ext uri="{BB962C8B-B14F-4D97-AF65-F5344CB8AC3E}">
        <p14:creationId xmlns:p14="http://schemas.microsoft.com/office/powerpoint/2010/main" val="7424256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8229600" cy="936104"/>
          </a:xfrm>
        </p:spPr>
        <p:txBody>
          <a:bodyPr>
            <a:normAutofit/>
          </a:bodyPr>
          <a:lstStyle/>
          <a:p>
            <a:r>
              <a:rPr lang="en-US" sz="4000" dirty="0" smtClean="0"/>
              <a:t>Numerical model</a:t>
            </a:r>
            <a:endParaRPr lang="en-US" sz="4000" dirty="0"/>
          </a:p>
        </p:txBody>
      </p:sp>
      <p:sp>
        <p:nvSpPr>
          <p:cNvPr id="3" name="Content Placeholder 2"/>
          <p:cNvSpPr>
            <a:spLocks noGrp="1"/>
          </p:cNvSpPr>
          <p:nvPr>
            <p:ph idx="1"/>
          </p:nvPr>
        </p:nvSpPr>
        <p:spPr>
          <a:xfrm>
            <a:off x="457200" y="1412776"/>
            <a:ext cx="8229600" cy="4680519"/>
          </a:xfrm>
        </p:spPr>
        <p:txBody>
          <a:bodyPr>
            <a:normAutofit/>
          </a:bodyPr>
          <a:lstStyle/>
          <a:p>
            <a:pPr marL="0" indent="0">
              <a:buNone/>
            </a:pPr>
            <a:r>
              <a:rPr lang="en-US" sz="2400" dirty="0" smtClean="0">
                <a:solidFill>
                  <a:srgbClr val="0070C0"/>
                </a:solidFill>
              </a:rPr>
              <a:t>You have to give us enough information to allow us to replicate the model with slight differences: maybe I cannot obtain the same mesh or I define wrong the radii of curvature in a blended corner, however, this variations will not change the performance of the structure. </a:t>
            </a:r>
          </a:p>
          <a:p>
            <a:pPr marL="0" indent="0">
              <a:spcBef>
                <a:spcPts val="1800"/>
              </a:spcBef>
              <a:buNone/>
            </a:pPr>
            <a:r>
              <a:rPr lang="en-US" sz="2400" dirty="0" smtClean="0">
                <a:solidFill>
                  <a:srgbClr val="0070C0"/>
                </a:solidFill>
              </a:rPr>
              <a:t>You have to show us that the model defined corresponds to the structure you want to simulate, considering the simplifications assumed. </a:t>
            </a:r>
          </a:p>
          <a:p>
            <a:pPr marL="0" indent="0">
              <a:buNone/>
            </a:pPr>
            <a:endParaRPr lang="en-US" sz="2400" dirty="0"/>
          </a:p>
        </p:txBody>
      </p:sp>
      <p:cxnSp>
        <p:nvCxnSpPr>
          <p:cNvPr id="6" name="Straight Connector 5"/>
          <p:cNvCxnSpPr/>
          <p:nvPr/>
        </p:nvCxnSpPr>
        <p:spPr>
          <a:xfrm>
            <a:off x="467544" y="1196752"/>
            <a:ext cx="820891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467544" y="6237312"/>
            <a:ext cx="8208912" cy="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467544" y="6309320"/>
            <a:ext cx="4824536" cy="369332"/>
          </a:xfrm>
          <a:prstGeom prst="rect">
            <a:avLst/>
          </a:prstGeom>
          <a:noFill/>
        </p:spPr>
        <p:txBody>
          <a:bodyPr wrap="square" rtlCol="0">
            <a:spAutoFit/>
          </a:bodyPr>
          <a:lstStyle/>
          <a:p>
            <a:r>
              <a:rPr lang="en-US" dirty="0" smtClean="0">
                <a:solidFill>
                  <a:schemeClr val="tx1">
                    <a:lumMod val="50000"/>
                    <a:lumOff val="50000"/>
                  </a:schemeClr>
                </a:solidFill>
              </a:rPr>
              <a:t>Project Title</a:t>
            </a:r>
            <a:endParaRPr lang="en-US" dirty="0">
              <a:solidFill>
                <a:schemeClr val="tx1">
                  <a:lumMod val="50000"/>
                  <a:lumOff val="50000"/>
                </a:schemeClr>
              </a:solidFill>
            </a:endParaRPr>
          </a:p>
        </p:txBody>
      </p:sp>
      <p:sp>
        <p:nvSpPr>
          <p:cNvPr id="13" name="TextBox 12"/>
          <p:cNvSpPr txBox="1"/>
          <p:nvPr/>
        </p:nvSpPr>
        <p:spPr>
          <a:xfrm>
            <a:off x="5004048" y="6309320"/>
            <a:ext cx="3672408" cy="369332"/>
          </a:xfrm>
          <a:prstGeom prst="rect">
            <a:avLst/>
          </a:prstGeom>
          <a:noFill/>
        </p:spPr>
        <p:txBody>
          <a:bodyPr wrap="square" rtlCol="0">
            <a:spAutoFit/>
          </a:bodyPr>
          <a:lstStyle/>
          <a:p>
            <a:pPr algn="r"/>
            <a:r>
              <a:rPr lang="en-US" dirty="0" smtClean="0">
                <a:solidFill>
                  <a:schemeClr val="tx1">
                    <a:lumMod val="50000"/>
                    <a:lumOff val="50000"/>
                  </a:schemeClr>
                </a:solidFill>
              </a:rPr>
              <a:t>Slide </a:t>
            </a:r>
            <a:fld id="{7B9B4DF8-CF1C-4A25-8492-46FFE0DACC84}" type="slidenum">
              <a:rPr lang="en-US" smtClean="0">
                <a:solidFill>
                  <a:schemeClr val="tx1">
                    <a:lumMod val="50000"/>
                    <a:lumOff val="50000"/>
                  </a:schemeClr>
                </a:solidFill>
              </a:rPr>
              <a:t>6</a:t>
            </a:fld>
            <a:r>
              <a:rPr lang="en-US" dirty="0" smtClean="0">
                <a:solidFill>
                  <a:schemeClr val="tx1">
                    <a:lumMod val="50000"/>
                    <a:lumOff val="50000"/>
                  </a:schemeClr>
                </a:solidFill>
              </a:rPr>
              <a:t> of TOTAL</a:t>
            </a:r>
            <a:endParaRPr lang="en-US" dirty="0">
              <a:solidFill>
                <a:schemeClr val="tx1">
                  <a:lumMod val="50000"/>
                  <a:lumOff val="50000"/>
                </a:schemeClr>
              </a:solidFill>
            </a:endParaRPr>
          </a:p>
        </p:txBody>
      </p:sp>
    </p:spTree>
    <p:extLst>
      <p:ext uri="{BB962C8B-B14F-4D97-AF65-F5344CB8AC3E}">
        <p14:creationId xmlns:p14="http://schemas.microsoft.com/office/powerpoint/2010/main" val="30707901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8229600" cy="936104"/>
          </a:xfrm>
        </p:spPr>
        <p:txBody>
          <a:bodyPr>
            <a:normAutofit/>
          </a:bodyPr>
          <a:lstStyle/>
          <a:p>
            <a:r>
              <a:rPr lang="en-US" sz="4000" dirty="0" smtClean="0"/>
              <a:t>Results</a:t>
            </a:r>
            <a:endParaRPr lang="en-US" sz="4000" dirty="0"/>
          </a:p>
        </p:txBody>
      </p:sp>
      <p:sp>
        <p:nvSpPr>
          <p:cNvPr id="3" name="Content Placeholder 2"/>
          <p:cNvSpPr>
            <a:spLocks noGrp="1"/>
          </p:cNvSpPr>
          <p:nvPr>
            <p:ph idx="1"/>
          </p:nvPr>
        </p:nvSpPr>
        <p:spPr>
          <a:xfrm>
            <a:off x="457200" y="1412776"/>
            <a:ext cx="8229600" cy="4680519"/>
          </a:xfrm>
        </p:spPr>
        <p:txBody>
          <a:bodyPr>
            <a:normAutofit/>
          </a:bodyPr>
          <a:lstStyle/>
          <a:p>
            <a:pPr marL="0" indent="0">
              <a:spcBef>
                <a:spcPts val="1800"/>
              </a:spcBef>
              <a:buNone/>
            </a:pPr>
            <a:r>
              <a:rPr lang="en-US" sz="2400" dirty="0" smtClean="0"/>
              <a:t>In this section you have to present all results that you may consider relevant to understand the structure performance. </a:t>
            </a:r>
          </a:p>
          <a:p>
            <a:pPr marL="0" indent="0">
              <a:spcBef>
                <a:spcPts val="1800"/>
              </a:spcBef>
              <a:buNone/>
            </a:pPr>
            <a:r>
              <a:rPr lang="en-US" sz="2400" dirty="0" smtClean="0"/>
              <a:t>You have to include also all results required to validate the structure. </a:t>
            </a:r>
          </a:p>
          <a:p>
            <a:pPr marL="0" indent="0">
              <a:spcBef>
                <a:spcPts val="1800"/>
              </a:spcBef>
              <a:buNone/>
            </a:pPr>
            <a:r>
              <a:rPr lang="en-US" sz="2400" dirty="0" smtClean="0"/>
              <a:t>The difference between these two types of results is the following: </a:t>
            </a:r>
          </a:p>
          <a:p>
            <a:pPr marL="400050" lvl="1" indent="0">
              <a:spcBef>
                <a:spcPts val="600"/>
              </a:spcBef>
              <a:buNone/>
            </a:pPr>
            <a:r>
              <a:rPr lang="en-US" sz="1800" dirty="0" smtClean="0"/>
              <a:t>The maximum vertical deformation of a beam in a building is limited to the span/250.</a:t>
            </a:r>
            <a:endParaRPr lang="en-US" sz="1800" dirty="0"/>
          </a:p>
          <a:p>
            <a:pPr marL="400050" lvl="1" indent="0">
              <a:spcBef>
                <a:spcPts val="600"/>
              </a:spcBef>
              <a:buNone/>
            </a:pPr>
            <a:r>
              <a:rPr lang="en-US" sz="1800" dirty="0" smtClean="0"/>
              <a:t>You should show this result (result required for validation) but you also have to show the total deformation, or the horizontal deformation. These deformations may not be required for validation but are necessary to understand the beam structural performance.</a:t>
            </a:r>
          </a:p>
        </p:txBody>
      </p:sp>
      <p:cxnSp>
        <p:nvCxnSpPr>
          <p:cNvPr id="6" name="Straight Connector 5"/>
          <p:cNvCxnSpPr/>
          <p:nvPr/>
        </p:nvCxnSpPr>
        <p:spPr>
          <a:xfrm>
            <a:off x="467544" y="1196752"/>
            <a:ext cx="820891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467544" y="6237312"/>
            <a:ext cx="8208912" cy="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467544" y="6309320"/>
            <a:ext cx="4824536" cy="369332"/>
          </a:xfrm>
          <a:prstGeom prst="rect">
            <a:avLst/>
          </a:prstGeom>
          <a:noFill/>
        </p:spPr>
        <p:txBody>
          <a:bodyPr wrap="square" rtlCol="0">
            <a:spAutoFit/>
          </a:bodyPr>
          <a:lstStyle/>
          <a:p>
            <a:r>
              <a:rPr lang="en-US" dirty="0" smtClean="0">
                <a:solidFill>
                  <a:schemeClr val="tx1">
                    <a:lumMod val="50000"/>
                    <a:lumOff val="50000"/>
                  </a:schemeClr>
                </a:solidFill>
              </a:rPr>
              <a:t>Project Title</a:t>
            </a:r>
            <a:endParaRPr lang="en-US" dirty="0">
              <a:solidFill>
                <a:schemeClr val="tx1">
                  <a:lumMod val="50000"/>
                  <a:lumOff val="50000"/>
                </a:schemeClr>
              </a:solidFill>
            </a:endParaRPr>
          </a:p>
        </p:txBody>
      </p:sp>
      <p:sp>
        <p:nvSpPr>
          <p:cNvPr id="13" name="TextBox 12"/>
          <p:cNvSpPr txBox="1"/>
          <p:nvPr/>
        </p:nvSpPr>
        <p:spPr>
          <a:xfrm>
            <a:off x="5004048" y="6309320"/>
            <a:ext cx="3672408" cy="369332"/>
          </a:xfrm>
          <a:prstGeom prst="rect">
            <a:avLst/>
          </a:prstGeom>
          <a:noFill/>
        </p:spPr>
        <p:txBody>
          <a:bodyPr wrap="square" rtlCol="0">
            <a:spAutoFit/>
          </a:bodyPr>
          <a:lstStyle/>
          <a:p>
            <a:pPr algn="r"/>
            <a:r>
              <a:rPr lang="en-US" dirty="0" smtClean="0">
                <a:solidFill>
                  <a:schemeClr val="tx1">
                    <a:lumMod val="50000"/>
                    <a:lumOff val="50000"/>
                  </a:schemeClr>
                </a:solidFill>
              </a:rPr>
              <a:t>Slide </a:t>
            </a:r>
            <a:fld id="{7B9B4DF8-CF1C-4A25-8492-46FFE0DACC84}" type="slidenum">
              <a:rPr lang="en-US" smtClean="0">
                <a:solidFill>
                  <a:schemeClr val="tx1">
                    <a:lumMod val="50000"/>
                    <a:lumOff val="50000"/>
                  </a:schemeClr>
                </a:solidFill>
              </a:rPr>
              <a:t>7</a:t>
            </a:fld>
            <a:r>
              <a:rPr lang="en-US" dirty="0" smtClean="0">
                <a:solidFill>
                  <a:schemeClr val="tx1">
                    <a:lumMod val="50000"/>
                    <a:lumOff val="50000"/>
                  </a:schemeClr>
                </a:solidFill>
              </a:rPr>
              <a:t> of TOTAL</a:t>
            </a:r>
            <a:endParaRPr lang="en-US" dirty="0">
              <a:solidFill>
                <a:schemeClr val="tx1">
                  <a:lumMod val="50000"/>
                  <a:lumOff val="50000"/>
                </a:schemeClr>
              </a:solidFill>
            </a:endParaRPr>
          </a:p>
        </p:txBody>
      </p:sp>
    </p:spTree>
    <p:extLst>
      <p:ext uri="{BB962C8B-B14F-4D97-AF65-F5344CB8AC3E}">
        <p14:creationId xmlns:p14="http://schemas.microsoft.com/office/powerpoint/2010/main" val="32630953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8229600" cy="936104"/>
          </a:xfrm>
        </p:spPr>
        <p:txBody>
          <a:bodyPr>
            <a:normAutofit/>
          </a:bodyPr>
          <a:lstStyle/>
          <a:p>
            <a:r>
              <a:rPr lang="en-US" sz="4000" dirty="0" smtClean="0"/>
              <a:t>Results</a:t>
            </a:r>
            <a:endParaRPr lang="en-US" sz="4000" dirty="0"/>
          </a:p>
        </p:txBody>
      </p:sp>
      <p:sp>
        <p:nvSpPr>
          <p:cNvPr id="3" name="Content Placeholder 2"/>
          <p:cNvSpPr>
            <a:spLocks noGrp="1"/>
          </p:cNvSpPr>
          <p:nvPr>
            <p:ph idx="1"/>
          </p:nvPr>
        </p:nvSpPr>
        <p:spPr>
          <a:xfrm>
            <a:off x="457200" y="1412776"/>
            <a:ext cx="8229600" cy="4680519"/>
          </a:xfrm>
        </p:spPr>
        <p:txBody>
          <a:bodyPr>
            <a:normAutofit/>
          </a:bodyPr>
          <a:lstStyle/>
          <a:p>
            <a:pPr marL="0" indent="0">
              <a:spcBef>
                <a:spcPts val="1800"/>
              </a:spcBef>
              <a:buNone/>
            </a:pPr>
            <a:r>
              <a:rPr lang="en-US" sz="2400" dirty="0" smtClean="0"/>
              <a:t>The results shown will depend on the type of elements used to perform the simulation, as well as on the material of the structure (do not show Von-</a:t>
            </a:r>
            <a:r>
              <a:rPr lang="en-US" sz="2400" dirty="0" err="1" smtClean="0"/>
              <a:t>Mises</a:t>
            </a:r>
            <a:r>
              <a:rPr lang="en-US" sz="2400" dirty="0" smtClean="0"/>
              <a:t> stresses if your structure is made of concrete!)</a:t>
            </a:r>
            <a:endParaRPr lang="en-US" sz="2400" dirty="0"/>
          </a:p>
          <a:p>
            <a:pPr marL="0" indent="0">
              <a:spcBef>
                <a:spcPts val="1800"/>
              </a:spcBef>
              <a:buNone/>
            </a:pPr>
            <a:r>
              <a:rPr lang="en-US" sz="2400" dirty="0" smtClean="0">
                <a:solidFill>
                  <a:srgbClr val="0070C0"/>
                </a:solidFill>
              </a:rPr>
              <a:t>To complete this section you must think on the information that will require the audience to understand the mechanical performance of your structure. You have to provide all this information. Basic information to be provided is the information that allows the structure to work as expected.</a:t>
            </a:r>
          </a:p>
          <a:p>
            <a:pPr marL="0" indent="0">
              <a:buNone/>
            </a:pPr>
            <a:endParaRPr lang="en-US" sz="2400" dirty="0"/>
          </a:p>
        </p:txBody>
      </p:sp>
      <p:cxnSp>
        <p:nvCxnSpPr>
          <p:cNvPr id="6" name="Straight Connector 5"/>
          <p:cNvCxnSpPr/>
          <p:nvPr/>
        </p:nvCxnSpPr>
        <p:spPr>
          <a:xfrm>
            <a:off x="467544" y="1196752"/>
            <a:ext cx="820891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467544" y="6237312"/>
            <a:ext cx="8208912" cy="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467544" y="6309320"/>
            <a:ext cx="4824536" cy="369332"/>
          </a:xfrm>
          <a:prstGeom prst="rect">
            <a:avLst/>
          </a:prstGeom>
          <a:noFill/>
        </p:spPr>
        <p:txBody>
          <a:bodyPr wrap="square" rtlCol="0">
            <a:spAutoFit/>
          </a:bodyPr>
          <a:lstStyle/>
          <a:p>
            <a:r>
              <a:rPr lang="en-US" dirty="0" smtClean="0">
                <a:solidFill>
                  <a:schemeClr val="tx1">
                    <a:lumMod val="50000"/>
                    <a:lumOff val="50000"/>
                  </a:schemeClr>
                </a:solidFill>
              </a:rPr>
              <a:t>Project Title</a:t>
            </a:r>
            <a:endParaRPr lang="en-US" dirty="0">
              <a:solidFill>
                <a:schemeClr val="tx1">
                  <a:lumMod val="50000"/>
                  <a:lumOff val="50000"/>
                </a:schemeClr>
              </a:solidFill>
            </a:endParaRPr>
          </a:p>
        </p:txBody>
      </p:sp>
      <p:sp>
        <p:nvSpPr>
          <p:cNvPr id="13" name="TextBox 12"/>
          <p:cNvSpPr txBox="1"/>
          <p:nvPr/>
        </p:nvSpPr>
        <p:spPr>
          <a:xfrm>
            <a:off x="5004048" y="6309320"/>
            <a:ext cx="3672408" cy="369332"/>
          </a:xfrm>
          <a:prstGeom prst="rect">
            <a:avLst/>
          </a:prstGeom>
          <a:noFill/>
        </p:spPr>
        <p:txBody>
          <a:bodyPr wrap="square" rtlCol="0">
            <a:spAutoFit/>
          </a:bodyPr>
          <a:lstStyle/>
          <a:p>
            <a:pPr algn="r"/>
            <a:r>
              <a:rPr lang="en-US" dirty="0" smtClean="0">
                <a:solidFill>
                  <a:schemeClr val="tx1">
                    <a:lumMod val="50000"/>
                    <a:lumOff val="50000"/>
                  </a:schemeClr>
                </a:solidFill>
              </a:rPr>
              <a:t>Slide </a:t>
            </a:r>
            <a:fld id="{7B9B4DF8-CF1C-4A25-8492-46FFE0DACC84}" type="slidenum">
              <a:rPr lang="en-US" smtClean="0">
                <a:solidFill>
                  <a:schemeClr val="tx1">
                    <a:lumMod val="50000"/>
                    <a:lumOff val="50000"/>
                  </a:schemeClr>
                </a:solidFill>
              </a:rPr>
              <a:t>8</a:t>
            </a:fld>
            <a:r>
              <a:rPr lang="en-US" dirty="0" smtClean="0">
                <a:solidFill>
                  <a:schemeClr val="tx1">
                    <a:lumMod val="50000"/>
                    <a:lumOff val="50000"/>
                  </a:schemeClr>
                </a:solidFill>
              </a:rPr>
              <a:t> of TOTAL</a:t>
            </a:r>
            <a:endParaRPr lang="en-US" dirty="0">
              <a:solidFill>
                <a:schemeClr val="tx1">
                  <a:lumMod val="50000"/>
                  <a:lumOff val="50000"/>
                </a:schemeClr>
              </a:solidFill>
            </a:endParaRPr>
          </a:p>
        </p:txBody>
      </p:sp>
    </p:spTree>
    <p:extLst>
      <p:ext uri="{BB962C8B-B14F-4D97-AF65-F5344CB8AC3E}">
        <p14:creationId xmlns:p14="http://schemas.microsoft.com/office/powerpoint/2010/main" val="21127161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8229600" cy="936104"/>
          </a:xfrm>
        </p:spPr>
        <p:txBody>
          <a:bodyPr>
            <a:normAutofit/>
          </a:bodyPr>
          <a:lstStyle/>
          <a:p>
            <a:r>
              <a:rPr lang="en-US" sz="4000" dirty="0" smtClean="0"/>
              <a:t>Conclusions and Summary</a:t>
            </a:r>
            <a:endParaRPr lang="en-US" sz="4000" dirty="0"/>
          </a:p>
        </p:txBody>
      </p:sp>
      <p:sp>
        <p:nvSpPr>
          <p:cNvPr id="3" name="Content Placeholder 2"/>
          <p:cNvSpPr>
            <a:spLocks noGrp="1"/>
          </p:cNvSpPr>
          <p:nvPr>
            <p:ph idx="1"/>
          </p:nvPr>
        </p:nvSpPr>
        <p:spPr>
          <a:xfrm>
            <a:off x="457200" y="1412776"/>
            <a:ext cx="8229600" cy="4680519"/>
          </a:xfrm>
        </p:spPr>
        <p:txBody>
          <a:bodyPr>
            <a:normAutofit fontScale="92500" lnSpcReduction="10000"/>
          </a:bodyPr>
          <a:lstStyle/>
          <a:p>
            <a:pPr marL="0" indent="0">
              <a:spcBef>
                <a:spcPts val="1800"/>
              </a:spcBef>
              <a:buNone/>
            </a:pPr>
            <a:r>
              <a:rPr lang="en-US" sz="2600" dirty="0" smtClean="0"/>
              <a:t>In this last section you must present a final summary of the structure simulated and the results obtained from the simulation. </a:t>
            </a:r>
          </a:p>
          <a:p>
            <a:pPr marL="0" indent="0">
              <a:spcBef>
                <a:spcPts val="1800"/>
              </a:spcBef>
              <a:buNone/>
            </a:pPr>
            <a:r>
              <a:rPr lang="en-US" sz="2600" dirty="0" smtClean="0"/>
              <a:t>Focus in those results required for the structure validation or design (if we were performing the simulation to reduce the thickness of a shell element, you have to remark the final thickness and, for example, the reduction of weight in the structure)</a:t>
            </a:r>
            <a:endParaRPr lang="en-US" sz="2600" dirty="0"/>
          </a:p>
          <a:p>
            <a:pPr marL="0" indent="0">
              <a:spcBef>
                <a:spcPts val="1800"/>
              </a:spcBef>
              <a:buNone/>
            </a:pPr>
            <a:r>
              <a:rPr lang="en-US" sz="2400" dirty="0" smtClean="0">
                <a:solidFill>
                  <a:srgbClr val="0070C0"/>
                </a:solidFill>
              </a:rPr>
              <a:t>This last slide shows the main idea that you want the audience to keep from your whole presentation. Think on what idea you want us to keep. Think on what are the most relevant elements of your simulation. This is what you have to tell us here.</a:t>
            </a:r>
          </a:p>
          <a:p>
            <a:pPr marL="0" indent="0">
              <a:buNone/>
            </a:pPr>
            <a:endParaRPr lang="en-US" sz="2400" dirty="0"/>
          </a:p>
        </p:txBody>
      </p:sp>
      <p:cxnSp>
        <p:nvCxnSpPr>
          <p:cNvPr id="6" name="Straight Connector 5"/>
          <p:cNvCxnSpPr/>
          <p:nvPr/>
        </p:nvCxnSpPr>
        <p:spPr>
          <a:xfrm>
            <a:off x="467544" y="1196752"/>
            <a:ext cx="820891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467544" y="6237312"/>
            <a:ext cx="8208912" cy="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467544" y="6309320"/>
            <a:ext cx="4824536" cy="369332"/>
          </a:xfrm>
          <a:prstGeom prst="rect">
            <a:avLst/>
          </a:prstGeom>
          <a:noFill/>
        </p:spPr>
        <p:txBody>
          <a:bodyPr wrap="square" rtlCol="0">
            <a:spAutoFit/>
          </a:bodyPr>
          <a:lstStyle/>
          <a:p>
            <a:r>
              <a:rPr lang="en-US" dirty="0" smtClean="0">
                <a:solidFill>
                  <a:schemeClr val="tx1">
                    <a:lumMod val="50000"/>
                    <a:lumOff val="50000"/>
                  </a:schemeClr>
                </a:solidFill>
              </a:rPr>
              <a:t>Project Title</a:t>
            </a:r>
            <a:endParaRPr lang="en-US" dirty="0">
              <a:solidFill>
                <a:schemeClr val="tx1">
                  <a:lumMod val="50000"/>
                  <a:lumOff val="50000"/>
                </a:schemeClr>
              </a:solidFill>
            </a:endParaRPr>
          </a:p>
        </p:txBody>
      </p:sp>
      <p:sp>
        <p:nvSpPr>
          <p:cNvPr id="13" name="TextBox 12"/>
          <p:cNvSpPr txBox="1"/>
          <p:nvPr/>
        </p:nvSpPr>
        <p:spPr>
          <a:xfrm>
            <a:off x="5004048" y="6309320"/>
            <a:ext cx="3672408" cy="369332"/>
          </a:xfrm>
          <a:prstGeom prst="rect">
            <a:avLst/>
          </a:prstGeom>
          <a:noFill/>
        </p:spPr>
        <p:txBody>
          <a:bodyPr wrap="square" rtlCol="0">
            <a:spAutoFit/>
          </a:bodyPr>
          <a:lstStyle/>
          <a:p>
            <a:pPr algn="r"/>
            <a:r>
              <a:rPr lang="en-US" dirty="0" smtClean="0">
                <a:solidFill>
                  <a:schemeClr val="tx1">
                    <a:lumMod val="50000"/>
                    <a:lumOff val="50000"/>
                  </a:schemeClr>
                </a:solidFill>
              </a:rPr>
              <a:t>Slide </a:t>
            </a:r>
            <a:fld id="{7B9B4DF8-CF1C-4A25-8492-46FFE0DACC84}" type="slidenum">
              <a:rPr lang="en-US" smtClean="0">
                <a:solidFill>
                  <a:schemeClr val="tx1">
                    <a:lumMod val="50000"/>
                    <a:lumOff val="50000"/>
                  </a:schemeClr>
                </a:solidFill>
              </a:rPr>
              <a:t>9</a:t>
            </a:fld>
            <a:r>
              <a:rPr lang="en-US" dirty="0" smtClean="0">
                <a:solidFill>
                  <a:schemeClr val="tx1">
                    <a:lumMod val="50000"/>
                    <a:lumOff val="50000"/>
                  </a:schemeClr>
                </a:solidFill>
              </a:rPr>
              <a:t> of TOTAL</a:t>
            </a:r>
            <a:endParaRPr lang="en-US" dirty="0">
              <a:solidFill>
                <a:schemeClr val="tx1">
                  <a:lumMod val="50000"/>
                  <a:lumOff val="50000"/>
                </a:schemeClr>
              </a:solidFill>
            </a:endParaRPr>
          </a:p>
        </p:txBody>
      </p:sp>
    </p:spTree>
    <p:extLst>
      <p:ext uri="{BB962C8B-B14F-4D97-AF65-F5344CB8AC3E}">
        <p14:creationId xmlns:p14="http://schemas.microsoft.com/office/powerpoint/2010/main" val="24269995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olidFill>
            <a:schemeClr val="tx1"/>
          </a:solidFill>
        </a:ln>
      </a:spPr>
      <a:bodyPr rtlCol="0" anchor="ctr"/>
      <a:lstStyle>
        <a:defPPr algn="ctr">
          <a:defRPr/>
        </a:defPPr>
      </a:lstStyle>
      <a:style>
        <a:lnRef idx="1">
          <a:schemeClr val="accent1"/>
        </a:lnRef>
        <a:fillRef idx="0">
          <a:schemeClr val="accent1"/>
        </a:fillRef>
        <a:effectRef idx="0">
          <a:schemeClr val="accent1"/>
        </a:effectRef>
        <a:fontRef idx="minor">
          <a:schemeClr val="tx1"/>
        </a:fontRef>
      </a:style>
    </a:spDef>
    <a:txDef>
      <a:spPr>
        <a:noFill/>
      </a:spPr>
      <a:bodyPr wrap="square" rtlCol="0">
        <a:spAutoFit/>
      </a:bodyPr>
      <a:lstStyle>
        <a:defPPr>
          <a:defRPr sz="1600" smtClean="0">
            <a:latin typeface="Segoe UI" pitchFamily="34" charset="0"/>
            <a:ea typeface="Segoe UI" pitchFamily="34" charset="0"/>
            <a:cs typeface="Segoe UI" pitchFamily="34" charset="0"/>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3609</TotalTime>
  <Words>802</Words>
  <Application>Microsoft Office PowerPoint</Application>
  <PresentationFormat>On-screen Show (4:3)</PresentationFormat>
  <Paragraphs>56</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MAE 656 - Advanced Computer Aided Design</vt:lpstr>
      <vt:lpstr>Outline</vt:lpstr>
      <vt:lpstr>Description of the problem</vt:lpstr>
      <vt:lpstr>Numerical model</vt:lpstr>
      <vt:lpstr>Numerical model</vt:lpstr>
      <vt:lpstr>Numerical model</vt:lpstr>
      <vt:lpstr>Results</vt:lpstr>
      <vt:lpstr>Results</vt:lpstr>
      <vt:lpstr>Conclusions and Summary</vt:lpstr>
    </vt:vector>
  </TitlesOfParts>
  <Company>UPC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EJERCICIO MEF 3D</dc:title>
  <dc:creator>FNB</dc:creator>
  <cp:lastModifiedBy>Xavier Martinez</cp:lastModifiedBy>
  <cp:revision>215</cp:revision>
  <cp:lastPrinted>2012-08-17T16:16:01Z</cp:lastPrinted>
  <dcterms:created xsi:type="dcterms:W3CDTF">2012-04-24T11:00:10Z</dcterms:created>
  <dcterms:modified xsi:type="dcterms:W3CDTF">2012-08-17T16:17:31Z</dcterms:modified>
</cp:coreProperties>
</file>